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9"/>
  </p:notesMasterIdLst>
  <p:sldIdLst>
    <p:sldId id="256" r:id="rId2"/>
    <p:sldId id="257" r:id="rId3"/>
    <p:sldId id="338" r:id="rId4"/>
    <p:sldId id="296" r:id="rId5"/>
    <p:sldId id="281" r:id="rId6"/>
    <p:sldId id="294" r:id="rId7"/>
    <p:sldId id="295" r:id="rId8"/>
    <p:sldId id="259" r:id="rId9"/>
    <p:sldId id="260" r:id="rId10"/>
    <p:sldId id="284" r:id="rId11"/>
    <p:sldId id="261" r:id="rId12"/>
    <p:sldId id="340" r:id="rId13"/>
    <p:sldId id="263" r:id="rId14"/>
    <p:sldId id="341" r:id="rId15"/>
    <p:sldId id="285" r:id="rId16"/>
    <p:sldId id="342" r:id="rId17"/>
    <p:sldId id="299" r:id="rId18"/>
    <p:sldId id="300" r:id="rId19"/>
    <p:sldId id="301" r:id="rId20"/>
    <p:sldId id="302" r:id="rId21"/>
    <p:sldId id="303" r:id="rId22"/>
    <p:sldId id="304" r:id="rId23"/>
    <p:sldId id="323" r:id="rId24"/>
    <p:sldId id="32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19" r:id="rId39"/>
    <p:sldId id="320" r:id="rId40"/>
    <p:sldId id="322" r:id="rId41"/>
    <p:sldId id="325" r:id="rId42"/>
    <p:sldId id="326" r:id="rId43"/>
    <p:sldId id="339" r:id="rId44"/>
    <p:sldId id="327" r:id="rId45"/>
    <p:sldId id="329" r:id="rId46"/>
    <p:sldId id="330" r:id="rId47"/>
    <p:sldId id="331" r:id="rId48"/>
    <p:sldId id="332" r:id="rId49"/>
    <p:sldId id="333" r:id="rId50"/>
    <p:sldId id="334" r:id="rId51"/>
    <p:sldId id="264" r:id="rId52"/>
    <p:sldId id="265" r:id="rId53"/>
    <p:sldId id="298" r:id="rId54"/>
    <p:sldId id="335" r:id="rId55"/>
    <p:sldId id="266" r:id="rId56"/>
    <p:sldId id="336" r:id="rId57"/>
    <p:sldId id="28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535C-3C4C-4054-B1E1-4D3093877328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B6B36-A961-4EF2-8F00-52D39FFA1A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1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Oval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Oval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Oval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Oval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Oval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9D74B2C0-4C74-4A6D-936C-2B38CA3F1190}" type="datetimeFigureOut">
              <a:rPr lang="en-US" smtClean="0"/>
              <a:pPr/>
              <a:t>5/2/2016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Oval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0A3A5C7-DC42-4DAF-811F-20F0D8303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ClassDigram.jpg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52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slide" Target="slide5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slide" Target="slide3.xml"/><Relationship Id="rId10" Type="http://schemas.openxmlformats.org/officeDocument/2006/relationships/slide" Target="slide21.xml"/><Relationship Id="rId4" Type="http://schemas.openxmlformats.org/officeDocument/2006/relationships/image" Target="../media/image7.jpg"/><Relationship Id="rId9" Type="http://schemas.openxmlformats.org/officeDocument/2006/relationships/slide" Target="slide19.xml"/><Relationship Id="rId14" Type="http://schemas.openxmlformats.org/officeDocument/2006/relationships/slide" Target="slide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Final%2011-54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hyperlink" Target="DataDictionaryFinal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slide" Target="slide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slide" Target="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0608" y="463644"/>
            <a:ext cx="38507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Bus Ticket Booking</a:t>
            </a:r>
          </a:p>
          <a:p>
            <a:pPr algn="ctr"/>
            <a:endParaRPr lang="en-US" sz="5400" dirty="0" smtClean="0">
              <a:solidFill>
                <a:schemeClr val="bg1"/>
              </a:solidFill>
              <a:latin typeface="Quicksand" panose="02070303000000060000" pitchFamily="18" charset="0"/>
            </a:endParaRP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And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 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Pass System</a:t>
            </a:r>
            <a:endParaRPr lang="en-US" sz="54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608" y="564529"/>
            <a:ext cx="38507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Bus Ticket Booking</a:t>
            </a:r>
          </a:p>
          <a:p>
            <a:pPr algn="ctr"/>
            <a:endParaRPr lang="en-US" sz="5400" dirty="0" smtClean="0">
              <a:solidFill>
                <a:schemeClr val="bg1"/>
              </a:solidFill>
              <a:latin typeface="Quicksand" panose="02070303000000060000" pitchFamily="18" charset="0"/>
            </a:endParaRP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And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 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Pass System</a:t>
            </a:r>
            <a:endParaRPr lang="en-US" sz="54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15" y="2324776"/>
            <a:ext cx="4032851" cy="2247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58" y="2572554"/>
            <a:ext cx="3261407" cy="17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915" y="5296436"/>
            <a:ext cx="2082083" cy="1561563"/>
          </a:xfrm>
          <a:prstGeom prst="rect">
            <a:avLst/>
          </a:prstGeom>
        </p:spPr>
      </p:pic>
      <p:pic>
        <p:nvPicPr>
          <p:cNvPr id="5122" name="Picture 2" descr="C:\Users\dell\Desktop\saurabh ppt\System Requirement and Specifica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5088" y="-19050"/>
            <a:ext cx="12322176" cy="6897688"/>
          </a:xfrm>
          <a:prstGeom prst="rect">
            <a:avLst/>
          </a:prstGeom>
          <a:noFill/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3689171" y="1625598"/>
            <a:ext cx="4813658" cy="4470399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>
            <a:normAutofit fontScale="62500" lnSpcReduction="20000"/>
          </a:bodyPr>
          <a:lstStyle/>
          <a:p>
            <a:pPr>
              <a:buNone/>
            </a:pPr>
            <a:endParaRPr lang="en-IN" sz="2000" b="1" dirty="0" smtClean="0"/>
          </a:p>
          <a:p>
            <a:pPr>
              <a:buNone/>
            </a:pPr>
            <a:r>
              <a:rPr lang="en-IN" sz="2000" b="1" dirty="0" smtClean="0"/>
              <a:t>	</a:t>
            </a:r>
            <a:r>
              <a:rPr lang="en-IN" sz="2200" b="1" dirty="0" smtClean="0"/>
              <a:t>         </a:t>
            </a:r>
            <a:r>
              <a:rPr lang="en-IN" sz="2900" b="1" u="sng" dirty="0" smtClean="0"/>
              <a:t>Technologies Used</a:t>
            </a:r>
            <a:r>
              <a:rPr lang="en-IN" sz="2900" dirty="0" smtClean="0"/>
              <a:t>	</a:t>
            </a:r>
          </a:p>
          <a:p>
            <a:pPr>
              <a:buNone/>
            </a:pPr>
            <a:r>
              <a:rPr lang="en-IN" sz="1600" dirty="0" smtClean="0"/>
              <a:t>         </a:t>
            </a:r>
          </a:p>
          <a:p>
            <a:r>
              <a:rPr lang="en-IN" sz="1600" dirty="0" smtClean="0"/>
              <a:t>       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IN" sz="2300" b="1" dirty="0" smtClean="0">
                <a:latin typeface="Times New Roman" pitchFamily="18" charset="0"/>
                <a:cs typeface="Times New Roman" pitchFamily="18" charset="0"/>
              </a:rPr>
              <a:t>Frontend Technology</a:t>
            </a:r>
            <a:endParaRPr lang="en-IN" sz="23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JSP-Servlet</a:t>
            </a:r>
            <a:endParaRPr lang="en-IN" sz="2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600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2600" dirty="0" smtClean="0">
              <a:latin typeface="Times New Roman" pitchFamily="18" charset="0"/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HTML5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JQUERY</a:t>
            </a:r>
          </a:p>
          <a:p>
            <a:pPr lvl="2"/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BOOTSTRAP</a:t>
            </a:r>
          </a:p>
          <a:p>
            <a:pPr lvl="2"/>
            <a:endParaRPr lang="en-IN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               Frontend Tools</a:t>
            </a:r>
          </a:p>
          <a:p>
            <a:endParaRPr lang="en-IN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Dreamweaver 8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Photoshop CS6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Eclipse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endParaRPr lang="en-IN" sz="2600" dirty="0" smtClean="0">
              <a:latin typeface="Times New Roman" pitchFamily="18" charset="0"/>
              <a:cs typeface="Times New Roman" pitchFamily="18" charset="0"/>
            </a:endParaRPr>
          </a:p>
          <a:p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Quicksand" panose="02070303000000060000" pitchFamily="18" charset="0"/>
              <a:ea typeface="+mj-ea"/>
              <a:cs typeface="+mj-cs"/>
            </a:endParaRPr>
          </a:p>
        </p:txBody>
      </p:sp>
      <p:pic>
        <p:nvPicPr>
          <p:cNvPr id="6" name="Pictur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95997"/>
            <a:ext cx="1126741" cy="718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8200" y="6497578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8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22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06"/>
            <a:ext cx="12192000" cy="68546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95" y="0"/>
            <a:ext cx="3971925" cy="74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9546" y="2687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3094CE"/>
                </a:solidFill>
                <a:latin typeface="Quicksand" panose="02070303000000060000" pitchFamily="18" charset="0"/>
              </a:rPr>
              <a:t>9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397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9" y="6171"/>
            <a:ext cx="12192000" cy="681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59" y="2073499"/>
            <a:ext cx="8409524" cy="4134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4021" y="1557640"/>
            <a:ext cx="2318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Quicksand" panose="02070303000000060000" pitchFamily="18" charset="0"/>
              </a:rPr>
              <a:t>Use Case For User</a:t>
            </a:r>
            <a:endParaRPr lang="en-US" sz="2000" b="1" dirty="0">
              <a:latin typeface="Quicksand" panose="02070303000000060000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8200" y="6433183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Quicksand" panose="02070303000000060000" pitchFamily="18" charset="0"/>
              </a:rPr>
              <a:t>1</a:t>
            </a:r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0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7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9" y="-6708"/>
            <a:ext cx="12192000" cy="681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529" y="1957750"/>
            <a:ext cx="6259132" cy="41474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8200" y="6433183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11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4021" y="1557640"/>
            <a:ext cx="264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Quicksand" panose="02070303000000060000" pitchFamily="18" charset="0"/>
              </a:rPr>
              <a:t>Use Case For Admin</a:t>
            </a:r>
            <a:endParaRPr lang="en-US" sz="2000" b="1" dirty="0"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549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9" y="-6708"/>
            <a:ext cx="12192000" cy="6819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49" y="1970469"/>
            <a:ext cx="10019048" cy="42483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1165" y="1493684"/>
            <a:ext cx="318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Quicksand" panose="02070303000000060000" pitchFamily="18" charset="0"/>
              </a:rPr>
              <a:t>Activity Diagram For User</a:t>
            </a:r>
            <a:endParaRPr lang="en-US" sz="2000" b="1" dirty="0">
              <a:latin typeface="Quicksand" panose="02070303000000060000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8200" y="6433183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12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80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9" y="-6708"/>
            <a:ext cx="12192000" cy="6819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0" y="1996226"/>
            <a:ext cx="10000000" cy="4237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01165" y="1493684"/>
            <a:ext cx="336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Quicksand" panose="02070303000000060000" pitchFamily="18" charset="0"/>
              </a:rPr>
              <a:t>Activity Diagram For Admin</a:t>
            </a:r>
            <a:endParaRPr lang="en-US" sz="2000" b="1" dirty="0">
              <a:latin typeface="Quicksand" panose="02070303000000060000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8200" y="6433183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13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97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57010" y="132993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9" y="-6708"/>
            <a:ext cx="12192000" cy="681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05647" y="1434817"/>
            <a:ext cx="3354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Quicksand" panose="02070303000000060000" pitchFamily="18" charset="0"/>
              </a:rPr>
              <a:t>Sequence </a:t>
            </a:r>
            <a:r>
              <a:rPr lang="en-IN" sz="2000" b="1" dirty="0" smtClean="0">
                <a:latin typeface="Quicksand" panose="02070303000000060000" pitchFamily="18" charset="0"/>
              </a:rPr>
              <a:t>Diagram For User</a:t>
            </a:r>
            <a:endParaRPr lang="en-US" sz="2000" b="1" dirty="0">
              <a:latin typeface="Quicksand" panose="02070303000000060000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8200" y="6433183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14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8" y="1939809"/>
            <a:ext cx="10474036" cy="42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7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57010" y="132993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9" y="-6708"/>
            <a:ext cx="12192000" cy="681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6" y="1918952"/>
            <a:ext cx="10476190" cy="42886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05646" y="1434817"/>
            <a:ext cx="3501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Quicksand" panose="02070303000000060000" pitchFamily="18" charset="0"/>
              </a:rPr>
              <a:t>Sequence </a:t>
            </a:r>
            <a:r>
              <a:rPr lang="en-IN" sz="2000" b="1" dirty="0" smtClean="0">
                <a:latin typeface="Quicksand" panose="02070303000000060000" pitchFamily="18" charset="0"/>
              </a:rPr>
              <a:t>Diagram For Admin</a:t>
            </a:r>
            <a:endParaRPr lang="en-US" sz="2000" b="1" dirty="0">
              <a:latin typeface="Quicksand" panose="02070303000000060000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8200" y="6433183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15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69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sp>
        <p:nvSpPr>
          <p:cNvPr id="3" name="Right Arrow 2">
            <a:hlinkClick r:id="rId3" action="ppaction://hlinkfile"/>
          </p:cNvPr>
          <p:cNvSpPr/>
          <p:nvPr/>
        </p:nvSpPr>
        <p:spPr>
          <a:xfrm>
            <a:off x="3746736" y="2983832"/>
            <a:ext cx="4644189" cy="1852863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Class Diagram</a:t>
            </a:r>
            <a:endParaRPr lang="en-US" sz="2400" dirty="0"/>
          </a:p>
        </p:txBody>
      </p:sp>
      <p:pic>
        <p:nvPicPr>
          <p:cNvPr id="9" name="Picture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52455"/>
            <a:ext cx="1126741" cy="718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8200" y="6433183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16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10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95" y="1673"/>
            <a:ext cx="3971925" cy="74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9546" y="26877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3094CE"/>
                </a:solidFill>
                <a:latin typeface="Quicksand" panose="02070303000000060000" pitchFamily="18" charset="0"/>
              </a:rPr>
              <a:t>17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0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25205" y="1796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52455"/>
            <a:ext cx="1126741" cy="71845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6"/>
            <a:ext cx="12192000" cy="6824073"/>
          </a:xfrm>
          <a:prstGeom prst="rect">
            <a:avLst/>
          </a:prstGeom>
        </p:spPr>
      </p:pic>
      <p:sp>
        <p:nvSpPr>
          <p:cNvPr id="13" name="Rectangle 12">
            <a:hlinkClick r:id="rId5" action="ppaction://hlinksldjump"/>
          </p:cNvPr>
          <p:cNvSpPr/>
          <p:nvPr/>
        </p:nvSpPr>
        <p:spPr>
          <a:xfrm>
            <a:off x="500743" y="1273231"/>
            <a:ext cx="4267200" cy="8926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Introduction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hlinkClick r:id="rId6" action="ppaction://hlinksldjump"/>
          </p:cNvPr>
          <p:cNvSpPr/>
          <p:nvPr/>
        </p:nvSpPr>
        <p:spPr>
          <a:xfrm>
            <a:off x="522516" y="2343396"/>
            <a:ext cx="4267200" cy="8926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Project Profile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500743" y="3481432"/>
            <a:ext cx="4267200" cy="8926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System </a:t>
            </a:r>
            <a:r>
              <a:rPr lang="en-US" sz="3200" dirty="0">
                <a:solidFill>
                  <a:srgbClr val="002060"/>
                </a:solidFill>
              </a:rPr>
              <a:t>requirement and specification</a:t>
            </a:r>
          </a:p>
        </p:txBody>
      </p:sp>
      <p:sp>
        <p:nvSpPr>
          <p:cNvPr id="16" name="Rectangle 15">
            <a:hlinkClick r:id="rId8" action="ppaction://hlinksldjump"/>
          </p:cNvPr>
          <p:cNvSpPr/>
          <p:nvPr/>
        </p:nvSpPr>
        <p:spPr>
          <a:xfrm>
            <a:off x="522516" y="4618008"/>
            <a:ext cx="4267200" cy="8926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Diagram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522516" y="5756460"/>
            <a:ext cx="4267200" cy="8926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Data Dictionary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7315191" y="1224551"/>
            <a:ext cx="4267200" cy="8926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Input Output </a:t>
            </a:r>
            <a:r>
              <a:rPr lang="en-US" sz="3200" dirty="0">
                <a:solidFill>
                  <a:srgbClr val="002060"/>
                </a:solidFill>
              </a:rPr>
              <a:t>design</a:t>
            </a:r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7315191" y="2343396"/>
            <a:ext cx="4267200" cy="8926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Testing</a:t>
            </a:r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7315191" y="3481432"/>
            <a:ext cx="4267200" cy="8926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Limitation</a:t>
            </a:r>
          </a:p>
        </p:txBody>
      </p:sp>
      <p:sp>
        <p:nvSpPr>
          <p:cNvPr id="21" name="Rectangle 20">
            <a:hlinkClick r:id="rId13" action="ppaction://hlinksldjump"/>
          </p:cNvPr>
          <p:cNvSpPr/>
          <p:nvPr/>
        </p:nvSpPr>
        <p:spPr>
          <a:xfrm>
            <a:off x="7315191" y="4619468"/>
            <a:ext cx="4267200" cy="8926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Future Scope</a:t>
            </a:r>
          </a:p>
        </p:txBody>
      </p:sp>
      <p:sp>
        <p:nvSpPr>
          <p:cNvPr id="22" name="Rectangle 21">
            <a:hlinkClick r:id="rId14" action="ppaction://hlinksldjump"/>
          </p:cNvPr>
          <p:cNvSpPr/>
          <p:nvPr/>
        </p:nvSpPr>
        <p:spPr>
          <a:xfrm>
            <a:off x="7315191" y="5758369"/>
            <a:ext cx="4267200" cy="88379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C</a:t>
            </a:r>
            <a:r>
              <a:rPr lang="en-US" sz="3200" dirty="0" smtClean="0">
                <a:solidFill>
                  <a:srgbClr val="002060"/>
                </a:solidFill>
              </a:rPr>
              <a:t>onclusion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3174" y="142440"/>
            <a:ext cx="10105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Bus Ticket Booking and Pass System</a:t>
            </a:r>
          </a:p>
        </p:txBody>
      </p:sp>
    </p:spTree>
    <p:extLst>
      <p:ext uri="{BB962C8B-B14F-4D97-AF65-F5344CB8AC3E}">
        <p14:creationId xmlns:p14="http://schemas.microsoft.com/office/powerpoint/2010/main" val="1146014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sp>
        <p:nvSpPr>
          <p:cNvPr id="5" name="Right Arrow 4">
            <a:hlinkClick r:id="rId4" action="ppaction://hlinkfile"/>
          </p:cNvPr>
          <p:cNvSpPr/>
          <p:nvPr/>
        </p:nvSpPr>
        <p:spPr>
          <a:xfrm>
            <a:off x="4138864" y="3080084"/>
            <a:ext cx="4379495" cy="154004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Data Dictionary</a:t>
            </a:r>
            <a:endParaRPr lang="en-US" sz="4000" dirty="0"/>
          </a:p>
        </p:txBody>
      </p:sp>
      <p:pic>
        <p:nvPicPr>
          <p:cNvPr id="6" name="Picture 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74226"/>
            <a:ext cx="1126741" cy="718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8200" y="6433183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18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651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95" y="1673"/>
            <a:ext cx="3971925" cy="74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88030" y="26877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3094CE"/>
                </a:solidFill>
                <a:latin typeface="Quicksand" panose="02070303000000060000" pitchFamily="18" charset="0"/>
              </a:rPr>
              <a:t>19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89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28" y="1622739"/>
            <a:ext cx="9800823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200" y="643318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20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  <p:pic>
        <p:nvPicPr>
          <p:cNvPr id="1028" name="Picture 4" descr="Screenshot (1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28" y="1622739"/>
            <a:ext cx="980082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282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58" y="1876925"/>
            <a:ext cx="10166684" cy="4331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200" y="6433183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21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74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"/>
            <a:ext cx="12192000" cy="6824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6" y="1739168"/>
            <a:ext cx="9732135" cy="4532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200" y="643318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22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09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1" y="1811684"/>
            <a:ext cx="9942490" cy="44194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29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23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583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997241"/>
            <a:ext cx="9144001" cy="4206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2" y="1815921"/>
            <a:ext cx="10058400" cy="4387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24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0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1" y="1986299"/>
            <a:ext cx="10998558" cy="3117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25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282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69" y="1918587"/>
            <a:ext cx="10264461" cy="3670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39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26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205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0" y="1809607"/>
            <a:ext cx="10290219" cy="44752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27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333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dell\Desktop\saurabh ppt\Introduc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0176" y="-38637"/>
            <a:ext cx="12322176" cy="689768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025205" y="1796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1959473" y="2159344"/>
            <a:ext cx="8142877" cy="3813081"/>
          </a:xfrm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Quicksand" panose="02070303000000060000" pitchFamily="18" charset="0"/>
              </a:rPr>
              <a:t>	</a:t>
            </a:r>
            <a:r>
              <a:rPr lang="en-US" sz="2800" dirty="0" smtClean="0">
                <a:latin typeface="Quicksand" panose="02070303000000060000" pitchFamily="18" charset="0"/>
              </a:rPr>
              <a:t>Project Name  	      Bus Ticket Booking And Pass System 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>
                <a:latin typeface="Quicksand" panose="02070303000000060000" pitchFamily="18" charset="0"/>
              </a:rPr>
              <a:t>	</a:t>
            </a:r>
            <a:r>
              <a:rPr lang="en-US" sz="2800" dirty="0" smtClean="0">
                <a:latin typeface="Quicksand" panose="02070303000000060000" pitchFamily="18" charset="0"/>
              </a:rPr>
              <a:t>Group Id              </a:t>
            </a:r>
            <a:r>
              <a:rPr lang="en-US" sz="2800" dirty="0">
                <a:latin typeface="Quicksand" panose="02070303000000060000" pitchFamily="18" charset="0"/>
              </a:rPr>
              <a:t>	 </a:t>
            </a:r>
            <a:r>
              <a:rPr lang="en-US" sz="2800" dirty="0" smtClean="0">
                <a:latin typeface="Quicksand" panose="02070303000000060000" pitchFamily="18" charset="0"/>
              </a:rPr>
              <a:t>    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 smtClean="0">
                <a:latin typeface="Quicksand" panose="02070303000000060000" pitchFamily="18" charset="0"/>
              </a:rPr>
              <a:t>	</a:t>
            </a:r>
            <a:r>
              <a:rPr lang="en-US" sz="2800" dirty="0" err="1" smtClean="0">
                <a:latin typeface="Quicksand" panose="02070303000000060000" pitchFamily="18" charset="0"/>
              </a:rPr>
              <a:t>Sharvil</a:t>
            </a:r>
            <a:r>
              <a:rPr lang="en-US" sz="2800" dirty="0" smtClean="0">
                <a:latin typeface="Quicksand" panose="02070303000000060000" pitchFamily="18" charset="0"/>
              </a:rPr>
              <a:t> Shah      	    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3068</a:t>
            </a:r>
          </a:p>
          <a:p>
            <a:pPr>
              <a:lnSpc>
                <a:spcPct val="150000"/>
              </a:lnSpc>
              <a:buNone/>
            </a:pPr>
            <a:r>
              <a:rPr lang="en-US" sz="2800" dirty="0" smtClean="0">
                <a:latin typeface="Quicksand" panose="02070303000000060000" pitchFamily="18" charset="0"/>
              </a:rPr>
              <a:t>	Jeet Khatri  	    	    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3194</a:t>
            </a:r>
          </a:p>
          <a:p>
            <a:pPr>
              <a:lnSpc>
                <a:spcPct val="150000"/>
              </a:lnSpc>
              <a:buNone/>
            </a:pPr>
            <a:r>
              <a:rPr lang="en-IN" sz="2800" dirty="0">
                <a:latin typeface="Quicksand" panose="02070303000000060000" pitchFamily="18" charset="0"/>
              </a:rPr>
              <a:t>	</a:t>
            </a:r>
            <a:r>
              <a:rPr lang="en-IN" sz="2800" dirty="0" err="1" smtClean="0">
                <a:latin typeface="Quicksand" panose="02070303000000060000" pitchFamily="18" charset="0"/>
              </a:rPr>
              <a:t>Avnish</a:t>
            </a:r>
            <a:r>
              <a:rPr lang="en-IN" sz="2800" dirty="0" smtClean="0">
                <a:latin typeface="Quicksand" panose="02070303000000060000" pitchFamily="18" charset="0"/>
              </a:rPr>
              <a:t> Thakkar	     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3242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800" dirty="0" smtClean="0">
                <a:latin typeface="Quicksand" panose="02070303000000060000" pitchFamily="18" charset="0"/>
              </a:rPr>
              <a:t>	Internal Guide      	     </a:t>
            </a:r>
            <a:r>
              <a:rPr lang="en-US" sz="2800" b="1" dirty="0" err="1" smtClean="0">
                <a:latin typeface="Quicksand" panose="02070303000000060000" pitchFamily="18" charset="0"/>
              </a:rPr>
              <a:t>Kalyani</a:t>
            </a:r>
            <a:r>
              <a:rPr lang="en-US" sz="2800" b="1" dirty="0" smtClean="0">
                <a:latin typeface="Quicksand" panose="02070303000000060000" pitchFamily="18" charset="0"/>
              </a:rPr>
              <a:t> Patel</a:t>
            </a:r>
          </a:p>
          <a:p>
            <a:pPr>
              <a:lnSpc>
                <a:spcPct val="150000"/>
              </a:lnSpc>
              <a:buNone/>
            </a:pPr>
            <a:endParaRPr lang="en-US" sz="2800" dirty="0" smtClean="0">
              <a:latin typeface="Quicksand" panose="02070303000000060000" pitchFamily="18" charset="0"/>
            </a:endParaRPr>
          </a:p>
        </p:txBody>
      </p:sp>
      <p:pic>
        <p:nvPicPr>
          <p:cNvPr id="3" name="Picture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52455"/>
            <a:ext cx="1126741" cy="718457"/>
          </a:xfrm>
          <a:prstGeom prst="rect">
            <a:avLst/>
          </a:prstGeom>
        </p:spPr>
      </p:pic>
      <p:pic>
        <p:nvPicPr>
          <p:cNvPr id="25" name="Picture 24" descr="20_08_14_080401_12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6325944" y="2898554"/>
            <a:ext cx="3583252" cy="2204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317500"/>
          </a:effectLst>
        </p:spPr>
      </p:pic>
      <p:sp>
        <p:nvSpPr>
          <p:cNvPr id="26" name="TextBox 25"/>
          <p:cNvSpPr txBox="1"/>
          <p:nvPr/>
        </p:nvSpPr>
        <p:spPr>
          <a:xfrm>
            <a:off x="5900107" y="6479647"/>
            <a:ext cx="271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1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93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37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28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  <p:pic>
        <p:nvPicPr>
          <p:cNvPr id="6" name="Picture 5" descr="C:\Users\Sharvil\Downloads\imag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9454" y="1888658"/>
            <a:ext cx="3058160" cy="411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1022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74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4" y="2271184"/>
            <a:ext cx="2579542" cy="2236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50" y="1792615"/>
            <a:ext cx="8566951" cy="4277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4333" y="3931276"/>
            <a:ext cx="1845972" cy="1419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8200" y="643318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29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4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15" y="1997241"/>
            <a:ext cx="5157828" cy="4677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624" y="1739664"/>
            <a:ext cx="3129231" cy="48720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30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14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93" y="1864673"/>
            <a:ext cx="10760814" cy="4188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200" y="6433183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31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9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52" y="1876927"/>
            <a:ext cx="8013031" cy="4271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262" y="1876926"/>
            <a:ext cx="7573432" cy="4271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451" y="1680844"/>
            <a:ext cx="2505425" cy="71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711" y="1680844"/>
            <a:ext cx="2505425" cy="7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160" y="1966634"/>
            <a:ext cx="3305636" cy="428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6" y="2536986"/>
            <a:ext cx="2191021" cy="22730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8200" y="6433183"/>
            <a:ext cx="429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32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556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97" y="2514471"/>
            <a:ext cx="7220958" cy="2758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99" y="2514471"/>
            <a:ext cx="2191021" cy="2273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8200" y="6433183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33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05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40" y="2765552"/>
            <a:ext cx="8059393" cy="1750457"/>
          </a:xfrm>
          <a:prstGeom prst="rect">
            <a:avLst/>
          </a:prstGeom>
        </p:spPr>
      </p:pic>
      <p:sp>
        <p:nvSpPr>
          <p:cNvPr id="7" name="Right Arrow 6">
            <a:hlinkClick r:id="rId4" action="ppaction://hlinksldjump"/>
          </p:cNvPr>
          <p:cNvSpPr/>
          <p:nvPr/>
        </p:nvSpPr>
        <p:spPr>
          <a:xfrm>
            <a:off x="4919730" y="4952755"/>
            <a:ext cx="2756413" cy="143457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Step 1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948200" y="6433183"/>
            <a:ext cx="437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34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087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074"/>
          </a:xfrm>
          <a:prstGeom prst="rect">
            <a:avLst/>
          </a:prstGeom>
        </p:spPr>
      </p:pic>
      <p:sp>
        <p:nvSpPr>
          <p:cNvPr id="5" name="Right Arrow 4">
            <a:hlinkClick r:id="rId3" action="ppaction://hlinksldjump"/>
          </p:cNvPr>
          <p:cNvSpPr/>
          <p:nvPr/>
        </p:nvSpPr>
        <p:spPr>
          <a:xfrm>
            <a:off x="4919730" y="5017743"/>
            <a:ext cx="2756413" cy="143457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Step 2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0" y="1876597"/>
            <a:ext cx="8799095" cy="321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86" y="1596980"/>
            <a:ext cx="9169758" cy="34980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8200" y="643318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35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664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53" y="2193745"/>
            <a:ext cx="6595321" cy="2901272"/>
          </a:xfrm>
          <a:prstGeom prst="rect">
            <a:avLst/>
          </a:prstGeom>
        </p:spPr>
      </p:pic>
      <p:sp>
        <p:nvSpPr>
          <p:cNvPr id="6" name="Right Arrow 5">
            <a:hlinkClick r:id="rId4" action="ppaction://hlinksldjump"/>
          </p:cNvPr>
          <p:cNvSpPr/>
          <p:nvPr/>
        </p:nvSpPr>
        <p:spPr>
          <a:xfrm>
            <a:off x="4906851" y="5030622"/>
            <a:ext cx="2756413" cy="143457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Step </a:t>
            </a:r>
            <a:r>
              <a:rPr lang="en-US" sz="3200" dirty="0"/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8200" y="6433183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36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62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32" y="1445439"/>
            <a:ext cx="9465972" cy="4808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200" y="6433183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37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440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25205" y="1796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862" y="0"/>
            <a:ext cx="4486275" cy="695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9546" y="3975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3094CE"/>
                </a:solidFill>
                <a:latin typeface="Quicksand" panose="02070303000000060000" pitchFamily="18" charset="0"/>
              </a:rPr>
              <a:t>2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14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8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71" y="1841679"/>
            <a:ext cx="9414457" cy="4327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38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763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73" y="1828800"/>
            <a:ext cx="9903853" cy="4340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73" y="1828799"/>
            <a:ext cx="9903853" cy="4336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8200" y="6433183"/>
            <a:ext cx="429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39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8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074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256421"/>
            <a:ext cx="1126741" cy="514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05" y="1803042"/>
            <a:ext cx="9534189" cy="4314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8200" y="6433183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40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715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8" y="1892661"/>
            <a:ext cx="5902783" cy="4379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53" y="2458010"/>
            <a:ext cx="5857730" cy="35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41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5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95" y="0"/>
            <a:ext cx="3971925" cy="742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2272" y="2687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3094CE"/>
                </a:solidFill>
                <a:latin typeface="Quicksand" panose="02070303000000060000" pitchFamily="18" charset="0"/>
              </a:rPr>
              <a:t>42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33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2" y="1894712"/>
            <a:ext cx="11140225" cy="4261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37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43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37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0" y="1920205"/>
            <a:ext cx="10779618" cy="4223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44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21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2" y="2550694"/>
            <a:ext cx="4646205" cy="2719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328" y="2550693"/>
            <a:ext cx="6041871" cy="2719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45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6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492208"/>
            <a:ext cx="9639300" cy="30663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200" y="6433183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46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426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4"/>
            <a:ext cx="12192000" cy="6824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43" y="1497340"/>
            <a:ext cx="6893725" cy="1467851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52455"/>
            <a:ext cx="1126741" cy="718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843" y="3721994"/>
            <a:ext cx="6893725" cy="2130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8200" y="6433183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47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68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ell\Desktop\saurabh ppt\project profi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322176" cy="6897688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806701" y="2205729"/>
            <a:ext cx="5905500" cy="3217171"/>
          </a:xfrm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 smtClean="0">
                <a:latin typeface="Quicksand" panose="02070303000000060000" pitchFamily="18" charset="0"/>
              </a:rPr>
              <a:t>		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Project Definition</a:t>
            </a:r>
          </a:p>
          <a:p>
            <a:pPr>
              <a:lnSpc>
                <a:spcPct val="150000"/>
              </a:lnSpc>
              <a:buNone/>
            </a:pPr>
            <a:endParaRPr lang="en-US" sz="12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800" dirty="0" smtClean="0"/>
              <a:t>  	      </a:t>
            </a:r>
            <a:r>
              <a:rPr lang="en-IN" sz="2400" dirty="0" smtClean="0"/>
              <a:t>In this website people can see the    regular schedule of bus ,can book the ticket of bus  and also they  can  have pass from website. </a:t>
            </a:r>
          </a:p>
          <a:p>
            <a:pPr>
              <a:lnSpc>
                <a:spcPct val="150000"/>
              </a:lnSpc>
              <a:buNone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en-US" dirty="0" smtClean="0">
              <a:latin typeface="Quicksand" panose="02070303000000060000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819400" y="3124200"/>
            <a:ext cx="5918200" cy="15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C:\Users\dell\Downloads\imag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0" y="3107806"/>
            <a:ext cx="1422400" cy="14805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1" name="Picture 3" descr="F:\java\eclipse workspace\BUSINDICATOR\WebContent\Gujjubus-photos\1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29700" y="3125168"/>
            <a:ext cx="1435100" cy="14595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025474" y="6497578"/>
            <a:ext cx="30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3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39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3"/>
            <a:ext cx="12192000" cy="68240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95" y="16963"/>
            <a:ext cx="3971925" cy="742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2272" y="26877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3094CE"/>
                </a:solidFill>
                <a:latin typeface="Quicksand" panose="02070303000000060000" pitchFamily="18" charset="0"/>
              </a:rPr>
              <a:t>48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86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88"/>
            <a:ext cx="12192000" cy="682407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791236" y="2224870"/>
            <a:ext cx="10515600" cy="3083730"/>
          </a:xfrm>
        </p:spPr>
        <p:txBody>
          <a:bodyPr>
            <a:normAutofit/>
          </a:bodyPr>
          <a:lstStyle/>
          <a:p>
            <a:pPr lvl="0">
              <a:buClr>
                <a:srgbClr val="00B0F0"/>
              </a:buClr>
              <a:buSzPct val="100000"/>
              <a:buFont typeface="Arial" pitchFamily="34" charset="0"/>
              <a:buChar char="•"/>
            </a:pPr>
            <a:r>
              <a:rPr lang="en-US" sz="2400" dirty="0" smtClean="0"/>
              <a:t>For student pass proof must be there of Government  college ,in this system </a:t>
            </a:r>
          </a:p>
          <a:p>
            <a:pPr lvl="0">
              <a:buClr>
                <a:srgbClr val="00B0F0"/>
              </a:buClr>
              <a:buSzPct val="100000"/>
              <a:buFont typeface="Arial" pitchFamily="34" charset="0"/>
              <a:buChar char="•"/>
            </a:pPr>
            <a:r>
              <a:rPr lang="en-US" sz="2400" dirty="0" smtClean="0"/>
              <a:t>Without proof it can be obtain </a:t>
            </a:r>
            <a:endParaRPr lang="en-IN" sz="2400" dirty="0" smtClean="0"/>
          </a:p>
          <a:p>
            <a:pPr lvl="0">
              <a:buClr>
                <a:srgbClr val="00B0F0"/>
              </a:buClr>
            </a:pPr>
            <a:r>
              <a:rPr lang="en-US" sz="2400" dirty="0" smtClean="0"/>
              <a:t> No sleeper bus’s reservation facility available</a:t>
            </a:r>
            <a:endParaRPr lang="en-IN" sz="2400" dirty="0" smtClean="0"/>
          </a:p>
          <a:p>
            <a:pPr lvl="0">
              <a:buClr>
                <a:srgbClr val="00B0F0"/>
              </a:buClr>
            </a:pPr>
            <a:r>
              <a:rPr lang="en-US" sz="2400" dirty="0" smtClean="0">
                <a:latin typeface="Georgia (Body)"/>
              </a:rPr>
              <a:t>Schedule is maintained by different different sub admin.in this system there is no facility to add sub admin.</a:t>
            </a:r>
          </a:p>
        </p:txBody>
      </p:sp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52455"/>
            <a:ext cx="1126741" cy="718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8200" y="6433183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49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315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95" y="0"/>
            <a:ext cx="3971925" cy="74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2272" y="26877"/>
            <a:ext cx="439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3094CE"/>
                </a:solidFill>
                <a:latin typeface="Quicksand" panose="02070303000000060000" pitchFamily="18" charset="0"/>
              </a:rPr>
              <a:t>50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81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7"/>
            <a:ext cx="12192000" cy="682407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791236" y="2224870"/>
            <a:ext cx="10515600" cy="3083730"/>
          </a:xfrm>
        </p:spPr>
        <p:txBody>
          <a:bodyPr>
            <a:normAutofit/>
          </a:bodyPr>
          <a:lstStyle/>
          <a:p>
            <a:pPr lvl="0">
              <a:buClr>
                <a:srgbClr val="00B0F0"/>
              </a:buClr>
              <a:buSzPct val="100000"/>
              <a:buFont typeface="Arial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Waiting facility can be provided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00B0F0"/>
              </a:buClr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00B0F0"/>
              </a:buClr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functionality can be provided like download schedule image , schedule change text message , filters, etc.</a:t>
            </a:r>
          </a:p>
        </p:txBody>
      </p:sp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52455"/>
            <a:ext cx="1126741" cy="718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200" y="6433183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51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315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94" y="0"/>
            <a:ext cx="3971925" cy="74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9393" y="26877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3094CE"/>
                </a:solidFill>
                <a:latin typeface="Quicksand" panose="02070303000000060000" pitchFamily="18" charset="0"/>
              </a:rPr>
              <a:t>52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16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9" y="0"/>
            <a:ext cx="12192000" cy="68410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482144" y="2506662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Any Work may not always be perfect.</a:t>
            </a:r>
          </a:p>
          <a:p>
            <a:pPr>
              <a:buClr>
                <a:srgbClr val="00B0F0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There may be some defects or errors. We have taken enough care to make the project user friendly and more interactive. Major focus is to make user-friendly system which can help to book ticket and get pass immediately.</a:t>
            </a:r>
          </a:p>
          <a:p>
            <a:pPr>
              <a:buClr>
                <a:srgbClr val="00B0F0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Any suggestion to make this project more useful is Always most welcome.</a:t>
            </a:r>
          </a:p>
        </p:txBody>
      </p:sp>
      <p:pic>
        <p:nvPicPr>
          <p:cNvPr id="6" name="Pictur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52455"/>
            <a:ext cx="1126741" cy="718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8200" y="643318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53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490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4"/>
            <a:ext cx="12192000" cy="68240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95" y="16963"/>
            <a:ext cx="3971925" cy="74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5151" y="2687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3094CE"/>
                </a:solidFill>
                <a:latin typeface="Quicksand" panose="02070303000000060000" pitchFamily="18" charset="0"/>
              </a:rPr>
              <a:t>54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55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4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dell\Desktop\saurabh ppt\project profi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9688"/>
            <a:ext cx="12322176" cy="6897688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87500" y="2032001"/>
            <a:ext cx="8991600" cy="3289299"/>
          </a:xfrm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 smtClean="0">
                <a:latin typeface="Quicksand" panose="02070303000000060000" pitchFamily="18" charset="0"/>
              </a:rPr>
              <a:t>			             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Current System</a:t>
            </a:r>
          </a:p>
          <a:p>
            <a:pPr lvl="0">
              <a:buClr>
                <a:srgbClr val="00B0F0"/>
              </a:buClr>
              <a:buNone/>
            </a:pPr>
            <a:endParaRPr lang="en-US" sz="2000" dirty="0" smtClean="0"/>
          </a:p>
          <a:p>
            <a:pPr lvl="0">
              <a:buClr>
                <a:srgbClr val="00B0F0"/>
              </a:buClr>
            </a:pPr>
            <a:r>
              <a:rPr lang="en-US" sz="2000" dirty="0" smtClean="0"/>
              <a:t>People need to ask(by phone) for schedule or have to visit particular place</a:t>
            </a:r>
            <a:endParaRPr lang="en-IN" sz="2000" dirty="0" smtClean="0"/>
          </a:p>
          <a:p>
            <a:pPr lvl="0">
              <a:buClr>
                <a:srgbClr val="00B0F0"/>
              </a:buClr>
            </a:pPr>
            <a:r>
              <a:rPr lang="en-US" sz="2000" dirty="0" smtClean="0"/>
              <a:t>People have to book ticket manually </a:t>
            </a:r>
            <a:endParaRPr lang="en-IN" sz="2000" dirty="0" smtClean="0"/>
          </a:p>
          <a:p>
            <a:pPr lvl="0">
              <a:buClr>
                <a:srgbClr val="00B0F0"/>
              </a:buClr>
            </a:pPr>
            <a:r>
              <a:rPr lang="en-US" sz="2000" dirty="0" smtClean="0"/>
              <a:t>Pass is manually obtained</a:t>
            </a:r>
            <a:endParaRPr lang="en-IN" sz="2000" dirty="0" smtClean="0"/>
          </a:p>
          <a:p>
            <a:pPr>
              <a:lnSpc>
                <a:spcPct val="150000"/>
              </a:lnSpc>
              <a:buNone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en-US" dirty="0" smtClean="0">
              <a:latin typeface="Quicksand" panose="02070303000000060000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587500" y="3009900"/>
            <a:ext cx="8991600" cy="254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25474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4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39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dell\Desktop\saurabh ppt\project profi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322176" cy="6897688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74800" y="2091429"/>
            <a:ext cx="8826500" cy="3204471"/>
          </a:xfrm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 smtClean="0">
                <a:latin typeface="Quicksand" panose="02070303000000060000" pitchFamily="18" charset="0"/>
              </a:rPr>
              <a:t>		                   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Proposed System</a:t>
            </a:r>
          </a:p>
          <a:p>
            <a:pPr>
              <a:buNone/>
            </a:pPr>
            <a:endParaRPr lang="en-IN" sz="2000" dirty="0" smtClean="0"/>
          </a:p>
          <a:p>
            <a:pPr lvl="0">
              <a:buClr>
                <a:srgbClr val="00B0F0"/>
              </a:buClr>
            </a:pPr>
            <a:r>
              <a:rPr lang="en-US" sz="2000" dirty="0" smtClean="0"/>
              <a:t>People can see schedule anytime </a:t>
            </a:r>
            <a:endParaRPr lang="en-IN" sz="2000" dirty="0" smtClean="0"/>
          </a:p>
          <a:p>
            <a:pPr lvl="0">
              <a:buClr>
                <a:srgbClr val="00B0F0"/>
              </a:buClr>
            </a:pPr>
            <a:r>
              <a:rPr lang="en-US" sz="2000" dirty="0" smtClean="0"/>
              <a:t>People can book, cancel ticket and select desired seats</a:t>
            </a:r>
            <a:endParaRPr lang="en-IN" sz="2000" dirty="0" smtClean="0"/>
          </a:p>
          <a:p>
            <a:pPr lvl="0">
              <a:buClr>
                <a:srgbClr val="00B0F0"/>
              </a:buClr>
            </a:pPr>
            <a:r>
              <a:rPr lang="en-US" sz="2000" dirty="0" smtClean="0"/>
              <a:t>People can get pass online</a:t>
            </a:r>
            <a:endParaRPr lang="en-IN" sz="2000" dirty="0" smtClean="0"/>
          </a:p>
          <a:p>
            <a:pPr>
              <a:lnSpc>
                <a:spcPct val="150000"/>
              </a:lnSpc>
              <a:buNone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en-US" dirty="0" smtClean="0">
              <a:latin typeface="Quicksand" panose="02070303000000060000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574800" y="3124200"/>
            <a:ext cx="8877300" cy="254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2" y="6074226"/>
            <a:ext cx="1126741" cy="718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5474" y="6497578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5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39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ell\Desktop\saurabh ppt\System Requirement and SpecificationLog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2388" y="-57150"/>
            <a:ext cx="12322176" cy="6897688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95" y="-57150"/>
            <a:ext cx="3971925" cy="74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9546" y="2687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3094CE"/>
                </a:solidFill>
                <a:latin typeface="Quicksand" panose="02070303000000060000" pitchFamily="18" charset="0"/>
              </a:rPr>
              <a:t>6</a:t>
            </a:r>
            <a:endParaRPr lang="en-US" sz="2000" dirty="0">
              <a:solidFill>
                <a:srgbClr val="3094CE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56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ell\Desktop\saurabh ppt\System Requirement and Specifica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5088" y="-6350"/>
            <a:ext cx="12322176" cy="6897688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 flipH="1">
            <a:off x="5346700" y="5283200"/>
            <a:ext cx="127000" cy="4923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000" b="1" dirty="0" smtClean="0"/>
              <a:t>          </a:t>
            </a:r>
            <a:endParaRPr lang="en-US" sz="2000" dirty="0">
              <a:latin typeface="Quicksand" panose="02070303000000060000" pitchFamily="18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673162" y="1635617"/>
            <a:ext cx="4845675" cy="441683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>
            <a:noAutofit/>
          </a:bodyPr>
          <a:lstStyle/>
          <a:p>
            <a:pPr>
              <a:buNone/>
            </a:pPr>
            <a:endParaRPr lang="en-IN" sz="1400" b="1" dirty="0" smtClean="0"/>
          </a:p>
          <a:p>
            <a:pPr>
              <a:buNone/>
            </a:pPr>
            <a:r>
              <a:rPr lang="en-IN" sz="1400" b="1" dirty="0" smtClean="0"/>
              <a:t> </a:t>
            </a:r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Hardware Requirement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       Processor  :         Minimum Pentium 4</a:t>
            </a:r>
          </a:p>
          <a:p>
            <a:pPr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       RAM         :         256 MB or more</a:t>
            </a:r>
          </a:p>
          <a:p>
            <a:pPr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       OS             :         Minimum Windows XP </a:t>
            </a: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Web server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 	         Apache Tomcat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IN" sz="16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Backend Technology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	         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MySQL</a:t>
            </a: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 Backend Tools</a:t>
            </a: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	       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MySQL Command line version</a:t>
            </a:r>
          </a:p>
          <a:p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Architecture Followed :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MVC</a:t>
            </a:r>
          </a:p>
          <a:p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8200" y="6497578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Quicksand" panose="02070303000000060000" pitchFamily="18" charset="0"/>
              </a:rPr>
              <a:t>7</a:t>
            </a:r>
            <a:endParaRPr lang="en-US" sz="2000" dirty="0">
              <a:solidFill>
                <a:schemeClr val="bg1"/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274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2195</TotalTime>
  <Words>287</Words>
  <Application>Microsoft Office PowerPoint</Application>
  <PresentationFormat>Widescreen</PresentationFormat>
  <Paragraphs>161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Georgia</vt:lpstr>
      <vt:lpstr>Georgia (Body)</vt:lpstr>
      <vt:lpstr>Quicksand</vt:lpstr>
      <vt:lpstr>Times New Roman</vt:lpstr>
      <vt:lpstr>Wingdings</vt:lpstr>
      <vt:lpstr>Wingdings 2</vt:lpstr>
      <vt:lpstr>Civic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Akshat</dc:creator>
  <cp:lastModifiedBy>JEET KHATRI</cp:lastModifiedBy>
  <cp:revision>240</cp:revision>
  <dcterms:created xsi:type="dcterms:W3CDTF">2015-03-13T01:09:07Z</dcterms:created>
  <dcterms:modified xsi:type="dcterms:W3CDTF">2016-05-02T18:07:56Z</dcterms:modified>
</cp:coreProperties>
</file>